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3"/>
  </p:notes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F9F39-E749-4099-8111-A469973E93C2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it-IT"/>
        </a:p>
      </dgm:t>
    </dgm:pt>
    <dgm:pt modelId="{C4F163E7-1C02-41E7-9724-BC523486D686}">
      <dgm:prSet phldrT="[Testo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t-IT" b="1" dirty="0" smtClean="0">
              <a:latin typeface="Calibri" panose="020F0502020204030204" pitchFamily="34" charset="0"/>
            </a:rPr>
            <a:t>Nel 2013 in Italia le aziende agrituristiche erano 20.897 per un totale di 125.608 posti letto</a:t>
          </a:r>
          <a:endParaRPr lang="it-IT" b="1" dirty="0">
            <a:latin typeface="Calibri" panose="020F0502020204030204" pitchFamily="34" charset="0"/>
          </a:endParaRPr>
        </a:p>
      </dgm:t>
    </dgm:pt>
    <dgm:pt modelId="{61766326-D5DF-46C5-9244-36C0964AFBEC}" type="parTrans" cxnId="{DAB18D93-8E8D-4CE7-BFCE-3070694D9ECB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71D5BBA0-B668-4592-B6C8-BBE304FA488F}" type="sibTrans" cxnId="{DAB18D93-8E8D-4CE7-BFCE-3070694D9ECB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3904904F-3418-4481-B539-0C14F8968292}">
      <dgm:prSet phldrT="[Testo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t-IT" b="1" dirty="0" smtClean="0">
              <a:latin typeface="Calibri" panose="020F0502020204030204" pitchFamily="34" charset="0"/>
            </a:rPr>
            <a:t>Attività storicamente radicata in Toscana e in Trentino Alto Adige, raggiunge dimensioni significative anche in altre regioni</a:t>
          </a:r>
          <a:endParaRPr lang="it-IT" b="1" dirty="0">
            <a:latin typeface="Calibri" panose="020F0502020204030204" pitchFamily="34" charset="0"/>
          </a:endParaRPr>
        </a:p>
      </dgm:t>
    </dgm:pt>
    <dgm:pt modelId="{D94C6B8E-722B-4560-BEC5-1C7DE8110356}" type="parTrans" cxnId="{8BB031A2-BD23-42B9-A457-F2EA9F036DB5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0D67C627-1783-4D6F-B67D-3D76D545519A}" type="sibTrans" cxnId="{8BB031A2-BD23-42B9-A457-F2EA9F036DB5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C7EFDE01-D275-44E8-A1A2-CA0667906DBD}">
      <dgm:prSet phldrT="[Testo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t-IT" b="1" dirty="0" smtClean="0">
              <a:latin typeface="Calibri" panose="020F0502020204030204" pitchFamily="34" charset="0"/>
            </a:rPr>
            <a:t>Il 36% delle aziende agrituristiche in Italia è gestito da imprenditrici. In Toscana le aziende agrituristiche con ai vertici donne, sono il 41%</a:t>
          </a:r>
          <a:endParaRPr lang="it-IT" b="1" dirty="0">
            <a:latin typeface="Calibri" panose="020F0502020204030204" pitchFamily="34" charset="0"/>
          </a:endParaRPr>
        </a:p>
      </dgm:t>
    </dgm:pt>
    <dgm:pt modelId="{9C3054B7-97D9-4974-AF09-6154632EACFD}" type="parTrans" cxnId="{5A472EFA-ED55-41FB-A53C-2B8D844C230C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89572FE3-8E23-4472-B79E-BABC0C6E15B4}" type="sibTrans" cxnId="{5A472EFA-ED55-41FB-A53C-2B8D844C230C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33249141-35D8-4CD1-A61A-00919A97FCBD}">
      <dgm:prSet phldrT="[Testo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t-IT" b="1" dirty="0" smtClean="0">
              <a:latin typeface="Calibri" panose="020F0502020204030204" pitchFamily="34" charset="0"/>
            </a:rPr>
            <a:t>Dal 2010 al 2013 il numero di aziende in Italia è aumentato del +3,6% e la capacità in termini di posti letto è cresciuta del +9,1%</a:t>
          </a:r>
          <a:endParaRPr lang="it-IT" b="1" dirty="0">
            <a:latin typeface="Calibri" panose="020F0502020204030204" pitchFamily="34" charset="0"/>
          </a:endParaRPr>
        </a:p>
      </dgm:t>
    </dgm:pt>
    <dgm:pt modelId="{356A7B63-F7A5-42E4-A069-65D16C5137BB}" type="parTrans" cxnId="{F18C786A-D611-4E58-BCCE-C335090F98C5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3D8D023E-27E1-4B99-ABE4-2A32CBB76B3E}" type="sibTrans" cxnId="{F18C786A-D611-4E58-BCCE-C335090F98C5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986CD85E-B281-4288-8AA0-CF8334AD6D5E}">
      <dgm:prSet phldrT="[Testo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it-IT" b="1" dirty="0" smtClean="0">
              <a:latin typeface="Calibri" panose="020F0502020204030204" pitchFamily="34" charset="0"/>
            </a:rPr>
            <a:t>In Italia il 44,6% delle aziende offre anche la ristorazione. In Toscana il 29,3%</a:t>
          </a:r>
          <a:endParaRPr lang="it-IT" b="1" dirty="0">
            <a:latin typeface="Calibri" panose="020F0502020204030204" pitchFamily="34" charset="0"/>
          </a:endParaRPr>
        </a:p>
      </dgm:t>
    </dgm:pt>
    <dgm:pt modelId="{560AFBB5-2D50-425E-86CE-25ECD1B1D0D4}" type="parTrans" cxnId="{48CC7C09-C9F5-41D2-9B36-56E652430278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48D2D995-86DD-4058-99CF-5EB3FE0BE3A6}" type="sibTrans" cxnId="{48CC7C09-C9F5-41D2-9B36-56E652430278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1C841FA6-48E6-4875-A51E-54CCAA5FCA87}" type="pres">
      <dgm:prSet presAssocID="{E72F9F39-E749-4099-8111-A469973E93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7D72161-77D8-4377-A35A-6E29E37B3E35}" type="pres">
      <dgm:prSet presAssocID="{C4F163E7-1C02-41E7-9724-BC523486D686}" presName="node" presStyleLbl="node1" presStyleIdx="0" presStyleCnt="5" custLinFactNeighborX="2116" custLinFactNeighborY="49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D618AE-DD79-485A-AF53-3D22D7AE04BF}" type="pres">
      <dgm:prSet presAssocID="{71D5BBA0-B668-4592-B6C8-BBE304FA488F}" presName="sibTrans" presStyleCnt="0"/>
      <dgm:spPr/>
    </dgm:pt>
    <dgm:pt modelId="{7345EC0E-C05E-4133-AB7C-6610BD3CD976}" type="pres">
      <dgm:prSet presAssocID="{3904904F-3418-4481-B539-0C14F8968292}" presName="node" presStyleLbl="node1" presStyleIdx="1" presStyleCnt="5" custLinFactNeighborY="49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030E76-B264-42E0-8AEC-D0247573A7E6}" type="pres">
      <dgm:prSet presAssocID="{0D67C627-1783-4D6F-B67D-3D76D545519A}" presName="sibTrans" presStyleCnt="0"/>
      <dgm:spPr/>
    </dgm:pt>
    <dgm:pt modelId="{6080B3EE-3E4C-4FE0-A69A-78E16E3BCF9D}" type="pres">
      <dgm:prSet presAssocID="{C7EFDE01-D275-44E8-A1A2-CA0667906DBD}" presName="node" presStyleLbl="node1" presStyleIdx="2" presStyleCnt="5" custLinFactNeighborX="-2645" custLinFactNeighborY="49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80E61E-CB57-4671-AE2B-D69D99C56212}" type="pres">
      <dgm:prSet presAssocID="{89572FE3-8E23-4472-B79E-BABC0C6E15B4}" presName="sibTrans" presStyleCnt="0"/>
      <dgm:spPr/>
    </dgm:pt>
    <dgm:pt modelId="{979AC404-3C36-4E2F-86B4-19CAC9ABABDF}" type="pres">
      <dgm:prSet presAssocID="{33249141-35D8-4CD1-A61A-00919A97FCBD}" presName="node" presStyleLbl="node1" presStyleIdx="3" presStyleCnt="5" custLinFactNeighborY="-14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61F2E1-6C2E-4E09-A577-C44F1FEF7D4E}" type="pres">
      <dgm:prSet presAssocID="{3D8D023E-27E1-4B99-ABE4-2A32CBB76B3E}" presName="sibTrans" presStyleCnt="0"/>
      <dgm:spPr/>
    </dgm:pt>
    <dgm:pt modelId="{C25FD660-9BFF-49E0-A157-4F83F369311C}" type="pres">
      <dgm:prSet presAssocID="{986CD85E-B281-4288-8AA0-CF8334AD6D5E}" presName="node" presStyleLbl="node1" presStyleIdx="4" presStyleCnt="5" custLinFactNeighborY="2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BB031A2-BD23-42B9-A457-F2EA9F036DB5}" srcId="{E72F9F39-E749-4099-8111-A469973E93C2}" destId="{3904904F-3418-4481-B539-0C14F8968292}" srcOrd="1" destOrd="0" parTransId="{D94C6B8E-722B-4560-BEC5-1C7DE8110356}" sibTransId="{0D67C627-1783-4D6F-B67D-3D76D545519A}"/>
    <dgm:cxn modelId="{48CC7C09-C9F5-41D2-9B36-56E652430278}" srcId="{E72F9F39-E749-4099-8111-A469973E93C2}" destId="{986CD85E-B281-4288-8AA0-CF8334AD6D5E}" srcOrd="4" destOrd="0" parTransId="{560AFBB5-2D50-425E-86CE-25ECD1B1D0D4}" sibTransId="{48D2D995-86DD-4058-99CF-5EB3FE0BE3A6}"/>
    <dgm:cxn modelId="{57E5A010-2C99-4F39-933D-3F2D3CFFEA58}" type="presOf" srcId="{E72F9F39-E749-4099-8111-A469973E93C2}" destId="{1C841FA6-48E6-4875-A51E-54CCAA5FCA87}" srcOrd="0" destOrd="0" presId="urn:microsoft.com/office/officeart/2005/8/layout/default#1"/>
    <dgm:cxn modelId="{678DA4A0-1689-47AE-8762-B14A6AF2D1C2}" type="presOf" srcId="{986CD85E-B281-4288-8AA0-CF8334AD6D5E}" destId="{C25FD660-9BFF-49E0-A157-4F83F369311C}" srcOrd="0" destOrd="0" presId="urn:microsoft.com/office/officeart/2005/8/layout/default#1"/>
    <dgm:cxn modelId="{F18C786A-D611-4E58-BCCE-C335090F98C5}" srcId="{E72F9F39-E749-4099-8111-A469973E93C2}" destId="{33249141-35D8-4CD1-A61A-00919A97FCBD}" srcOrd="3" destOrd="0" parTransId="{356A7B63-F7A5-42E4-A069-65D16C5137BB}" sibTransId="{3D8D023E-27E1-4B99-ABE4-2A32CBB76B3E}"/>
    <dgm:cxn modelId="{9D4D3C5D-834F-40CB-B700-1F00A81B5C04}" type="presOf" srcId="{C7EFDE01-D275-44E8-A1A2-CA0667906DBD}" destId="{6080B3EE-3E4C-4FE0-A69A-78E16E3BCF9D}" srcOrd="0" destOrd="0" presId="urn:microsoft.com/office/officeart/2005/8/layout/default#1"/>
    <dgm:cxn modelId="{EC7E4DDE-B643-4538-9FD5-7DE8369A1E2F}" type="presOf" srcId="{C4F163E7-1C02-41E7-9724-BC523486D686}" destId="{B7D72161-77D8-4377-A35A-6E29E37B3E35}" srcOrd="0" destOrd="0" presId="urn:microsoft.com/office/officeart/2005/8/layout/default#1"/>
    <dgm:cxn modelId="{5A472EFA-ED55-41FB-A53C-2B8D844C230C}" srcId="{E72F9F39-E749-4099-8111-A469973E93C2}" destId="{C7EFDE01-D275-44E8-A1A2-CA0667906DBD}" srcOrd="2" destOrd="0" parTransId="{9C3054B7-97D9-4974-AF09-6154632EACFD}" sibTransId="{89572FE3-8E23-4472-B79E-BABC0C6E15B4}"/>
    <dgm:cxn modelId="{C31E812D-6719-4EA4-AB1F-858CF88F0937}" type="presOf" srcId="{33249141-35D8-4CD1-A61A-00919A97FCBD}" destId="{979AC404-3C36-4E2F-86B4-19CAC9ABABDF}" srcOrd="0" destOrd="0" presId="urn:microsoft.com/office/officeart/2005/8/layout/default#1"/>
    <dgm:cxn modelId="{E793C937-26CE-49BA-B7EF-ABB9AEBE5ED2}" type="presOf" srcId="{3904904F-3418-4481-B539-0C14F8968292}" destId="{7345EC0E-C05E-4133-AB7C-6610BD3CD976}" srcOrd="0" destOrd="0" presId="urn:microsoft.com/office/officeart/2005/8/layout/default#1"/>
    <dgm:cxn modelId="{DAB18D93-8E8D-4CE7-BFCE-3070694D9ECB}" srcId="{E72F9F39-E749-4099-8111-A469973E93C2}" destId="{C4F163E7-1C02-41E7-9724-BC523486D686}" srcOrd="0" destOrd="0" parTransId="{61766326-D5DF-46C5-9244-36C0964AFBEC}" sibTransId="{71D5BBA0-B668-4592-B6C8-BBE304FA488F}"/>
    <dgm:cxn modelId="{17B154CE-1814-4B28-B491-22E109E01CA0}" type="presParOf" srcId="{1C841FA6-48E6-4875-A51E-54CCAA5FCA87}" destId="{B7D72161-77D8-4377-A35A-6E29E37B3E35}" srcOrd="0" destOrd="0" presId="urn:microsoft.com/office/officeart/2005/8/layout/default#1"/>
    <dgm:cxn modelId="{02A4A1FC-B666-478B-A40F-15F414170C7E}" type="presParOf" srcId="{1C841FA6-48E6-4875-A51E-54CCAA5FCA87}" destId="{79D618AE-DD79-485A-AF53-3D22D7AE04BF}" srcOrd="1" destOrd="0" presId="urn:microsoft.com/office/officeart/2005/8/layout/default#1"/>
    <dgm:cxn modelId="{03964974-BF1A-4334-8466-4F122E55543A}" type="presParOf" srcId="{1C841FA6-48E6-4875-A51E-54CCAA5FCA87}" destId="{7345EC0E-C05E-4133-AB7C-6610BD3CD976}" srcOrd="2" destOrd="0" presId="urn:microsoft.com/office/officeart/2005/8/layout/default#1"/>
    <dgm:cxn modelId="{EF2C9BF6-12AE-4A4A-B297-A1BF87AF711D}" type="presParOf" srcId="{1C841FA6-48E6-4875-A51E-54CCAA5FCA87}" destId="{3D030E76-B264-42E0-8AEC-D0247573A7E6}" srcOrd="3" destOrd="0" presId="urn:microsoft.com/office/officeart/2005/8/layout/default#1"/>
    <dgm:cxn modelId="{111E8B68-748A-4661-95C9-E672AB657FFF}" type="presParOf" srcId="{1C841FA6-48E6-4875-A51E-54CCAA5FCA87}" destId="{6080B3EE-3E4C-4FE0-A69A-78E16E3BCF9D}" srcOrd="4" destOrd="0" presId="urn:microsoft.com/office/officeart/2005/8/layout/default#1"/>
    <dgm:cxn modelId="{0F860ED2-FCFA-4D1D-B6BD-74F8738D93F9}" type="presParOf" srcId="{1C841FA6-48E6-4875-A51E-54CCAA5FCA87}" destId="{B280E61E-CB57-4671-AE2B-D69D99C56212}" srcOrd="5" destOrd="0" presId="urn:microsoft.com/office/officeart/2005/8/layout/default#1"/>
    <dgm:cxn modelId="{B16C54AA-7CCB-469D-BBB0-7273797E7658}" type="presParOf" srcId="{1C841FA6-48E6-4875-A51E-54CCAA5FCA87}" destId="{979AC404-3C36-4E2F-86B4-19CAC9ABABDF}" srcOrd="6" destOrd="0" presId="urn:microsoft.com/office/officeart/2005/8/layout/default#1"/>
    <dgm:cxn modelId="{A0ABFF72-D384-4B09-9B0B-5F1FB633CEBB}" type="presParOf" srcId="{1C841FA6-48E6-4875-A51E-54CCAA5FCA87}" destId="{B261F2E1-6C2E-4E09-A577-C44F1FEF7D4E}" srcOrd="7" destOrd="0" presId="urn:microsoft.com/office/officeart/2005/8/layout/default#1"/>
    <dgm:cxn modelId="{617349B0-96F7-42B7-9638-E8A5093AB398}" type="presParOf" srcId="{1C841FA6-48E6-4875-A51E-54CCAA5FCA87}" destId="{C25FD660-9BFF-49E0-A157-4F83F369311C}" srcOrd="8" destOrd="0" presId="urn:microsoft.com/office/officeart/2005/8/layout/default#1"/>
  </dgm:cxnLst>
  <dgm:bg>
    <a:gradFill flip="none" rotWithShape="1">
      <a:gsLst>
        <a:gs pos="0">
          <a:schemeClr val="accent5">
            <a:lumMod val="60000"/>
            <a:lumOff val="40000"/>
            <a:shade val="30000"/>
            <a:satMod val="115000"/>
          </a:schemeClr>
        </a:gs>
        <a:gs pos="50000">
          <a:schemeClr val="accent5">
            <a:lumMod val="60000"/>
            <a:lumOff val="40000"/>
            <a:shade val="67500"/>
            <a:satMod val="115000"/>
          </a:schemeClr>
        </a:gs>
        <a:gs pos="100000">
          <a:schemeClr val="accent5">
            <a:lumMod val="60000"/>
            <a:lumOff val="40000"/>
            <a:shade val="100000"/>
            <a:satMod val="115000"/>
          </a:schemeClr>
        </a:gs>
      </a:gsLst>
      <a:lin ang="162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72161-77D8-4377-A35A-6E29E37B3E35}">
      <dsp:nvSpPr>
        <dsp:cNvPr id="0" name=""/>
        <dsp:cNvSpPr/>
      </dsp:nvSpPr>
      <dsp:spPr>
        <a:xfrm>
          <a:off x="58953" y="160596"/>
          <a:ext cx="2786062" cy="1671637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Nel 2013 in Italia le aziende agrituristiche erano 20.897 per un totale di 125.608 posti letto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58953" y="160596"/>
        <a:ext cx="2786062" cy="1671637"/>
      </dsp:txXfrm>
    </dsp:sp>
    <dsp:sp modelId="{7345EC0E-C05E-4133-AB7C-6610BD3CD976}">
      <dsp:nvSpPr>
        <dsp:cNvPr id="0" name=""/>
        <dsp:cNvSpPr/>
      </dsp:nvSpPr>
      <dsp:spPr>
        <a:xfrm>
          <a:off x="3064668" y="160596"/>
          <a:ext cx="2786062" cy="1671637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Attività storicamente radicata in Toscana e in Trentino Alto Adige, raggiunge dimensioni significative anche in altre regioni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3064668" y="160596"/>
        <a:ext cx="2786062" cy="1671637"/>
      </dsp:txXfrm>
    </dsp:sp>
    <dsp:sp modelId="{6080B3EE-3E4C-4FE0-A69A-78E16E3BCF9D}">
      <dsp:nvSpPr>
        <dsp:cNvPr id="0" name=""/>
        <dsp:cNvSpPr/>
      </dsp:nvSpPr>
      <dsp:spPr>
        <a:xfrm>
          <a:off x="6055646" y="160596"/>
          <a:ext cx="2786062" cy="1671637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Il 36% delle aziende agrituristiche in Italia è gestito da imprenditrici. In Toscana le aziende agrituristiche con ai vertici donne, sono il 41%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6055646" y="160596"/>
        <a:ext cx="2786062" cy="1671637"/>
      </dsp:txXfrm>
    </dsp:sp>
    <dsp:sp modelId="{979AC404-3C36-4E2F-86B4-19CAC9ABABDF}">
      <dsp:nvSpPr>
        <dsp:cNvPr id="0" name=""/>
        <dsp:cNvSpPr/>
      </dsp:nvSpPr>
      <dsp:spPr>
        <a:xfrm>
          <a:off x="1532334" y="2003403"/>
          <a:ext cx="2786062" cy="1671637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Dal 2010 al 2013 il numero di aziende in Italia è aumentato del +3,6% e la capacità in termini di posti letto è cresciuta del +9,1%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1532334" y="2003403"/>
        <a:ext cx="2786062" cy="1671637"/>
      </dsp:txXfrm>
    </dsp:sp>
    <dsp:sp modelId="{C25FD660-9BFF-49E0-A157-4F83F369311C}">
      <dsp:nvSpPr>
        <dsp:cNvPr id="0" name=""/>
        <dsp:cNvSpPr/>
      </dsp:nvSpPr>
      <dsp:spPr>
        <a:xfrm>
          <a:off x="4597003" y="2032891"/>
          <a:ext cx="2786062" cy="1671637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In Italia il 44,6% delle aziende offre anche la ristorazione. In Toscana il 29,3%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4597003" y="2032891"/>
        <a:ext cx="2786062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688077-2ECB-435E-9C87-9674A5DA7E42}" type="datetimeFigureOut">
              <a:rPr lang="it-IT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98FD3E-FFCB-40A3-A866-97529E46D5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385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b="1" smtClean="0"/>
              <a:t>Servizi Statistici della Direzione Sviluppo Economico Programmazione e Turismo della Provincia di Firenze</a:t>
            </a:r>
            <a:endParaRPr 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5E037B-38C0-489B-A9D1-BBC12516A10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b="1" smtClean="0"/>
              <a:t>Servizi Statistici della Direzione Sviluppo Economico Programmazione e Turismo della Provincia di Firenze</a:t>
            </a: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42223E-FC37-4966-9112-880F0784274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b="1" smtClean="0"/>
              <a:t>Servizi Statistici della Direzione Sviluppo Economico Programmazione e Turismo della Provincia di Firenze</a:t>
            </a:r>
            <a:endParaRPr lang="it-IT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3275B0-C1A9-4C9D-B283-23D1731167F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b="1" smtClean="0"/>
              <a:t>Servizi Statistici della Direzione Sviluppo Economico Programmazione e Turismo della Provincia di Firenze</a:t>
            </a:r>
            <a:endParaRPr lang="it-IT" smtClean="0"/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35B329-8883-409C-A181-D49F7038BAF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b="1" smtClean="0"/>
              <a:t>Servizi Statistici della Direzione Sviluppo Economico Programmazione e Turismo della Provincia di Firenze</a:t>
            </a:r>
            <a:endParaRPr lang="it-IT" smtClean="0"/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BEDC6F-7EFE-45DE-8C7F-7B779A92F61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E2533-242C-4441-AB0F-712167CE6AB4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5249C2F-A3F7-4553-8684-C410D260274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0FF11-E9EB-4C5C-8B34-29DB1E30E876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7E4D-2BB7-4142-B935-2C41DEB5C1E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079401-5491-420C-BD8F-A574E105F31B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FBD9D-96DF-442A-ABDA-36520A05F7A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C0616-D82B-4929-809D-E019AE9B8F5E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AC954E9-FBF0-4455-84D3-5D88E74B6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07093-346A-44D3-A7F7-C4815756DC81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B5AD-C868-4199-8420-0F7F84F3AA3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E966A-9E5E-4C50-961D-AF6DFB369D79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DE28C-EE96-4EB2-9AED-D7F18761F8A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D6737-F744-4320-8EC9-EE321D4B0FFD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0C3718EC-C8BB-4CE6-BB71-2623A337F6B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816C6-6591-4252-B519-6E19D1F51A64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F246F-DE1F-45C3-8102-929233942AA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15DEF-1623-4430-AE0F-1A39C2D2EDED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F92B-C185-4F8A-8A1C-D3C98EAC70B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7D837-334B-4C1F-830B-25644FAAED7C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BB77F-5A7E-4D5F-8891-E283FC3ED3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69BC4-D968-4904-9439-90B5A38D1CF6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B09D7-80A3-4A93-931F-7E3D261168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0E2533-242C-4441-AB0F-712167CE6AB4}" type="datetimeFigureOut">
              <a:rPr lang="it-IT" smtClean="0"/>
              <a:pPr>
                <a:defRPr/>
              </a:pPr>
              <a:t>29/01/2015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249C2F-A3F7-4553-8684-C410D260274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188" y="620713"/>
            <a:ext cx="8064500" cy="355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L’agriturismo nella    </a:t>
            </a:r>
            <a:endParaRPr lang="it-IT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fontAlgn="auto">
              <a:lnSpc>
                <a:spcPts val="9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Città </a:t>
            </a:r>
            <a:r>
              <a:rPr lang="it-IT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Metropolitana di Firenze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31750" y="98425"/>
            <a:ext cx="9067800" cy="1008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domanda agrituristica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nella città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Metropolitana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Firenze</a:t>
            </a:r>
            <a:endParaRPr lang="it-IT" sz="9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(Fonte Servizi Statistici della Direzione Sviluppo Economico Programmazione e Turismo)</a:t>
            </a:r>
            <a:endParaRPr lang="it-IT" sz="64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2588" y="1196975"/>
            <a:ext cx="5837237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CasellaDiTesto 5"/>
          <p:cNvSpPr txBox="1">
            <a:spLocks noChangeArrowheads="1"/>
          </p:cNvSpPr>
          <p:nvPr/>
        </p:nvSpPr>
        <p:spPr bwMode="auto">
          <a:xfrm>
            <a:off x="250825" y="4508500"/>
            <a:ext cx="871378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 dirty="0">
                <a:latin typeface="Century Gothic" pitchFamily="34" charset="0"/>
              </a:rPr>
              <a:t>Secondo le stime, il 2014 chiuderà con una </a:t>
            </a:r>
            <a:r>
              <a:rPr lang="it-IT" sz="2000" b="1" dirty="0">
                <a:latin typeface="Century Gothic" pitchFamily="34" charset="0"/>
              </a:rPr>
              <a:t>crescita di </a:t>
            </a:r>
            <a:r>
              <a:rPr lang="it-IT" sz="2000" b="1" dirty="0" smtClean="0">
                <a:latin typeface="Century Gothic" pitchFamily="34" charset="0"/>
              </a:rPr>
              <a:t>circa 6 </a:t>
            </a:r>
            <a:r>
              <a:rPr lang="it-IT" sz="2000" b="1" dirty="0">
                <a:latin typeface="Century Gothic" pitchFamily="34" charset="0"/>
              </a:rPr>
              <a:t>mila arrivi</a:t>
            </a:r>
            <a:r>
              <a:rPr lang="it-IT" sz="2000" dirty="0">
                <a:latin typeface="Century Gothic" pitchFamily="34" charset="0"/>
              </a:rPr>
              <a:t> e un </a:t>
            </a:r>
            <a:r>
              <a:rPr lang="it-IT" sz="2000" b="1" dirty="0">
                <a:latin typeface="Century Gothic" pitchFamily="34" charset="0"/>
              </a:rPr>
              <a:t>calo di </a:t>
            </a:r>
            <a:r>
              <a:rPr lang="it-IT" sz="2000" b="1" dirty="0" smtClean="0">
                <a:latin typeface="Century Gothic" pitchFamily="34" charset="0"/>
              </a:rPr>
              <a:t>quasi 7 </a:t>
            </a:r>
            <a:r>
              <a:rPr lang="it-IT" sz="2000" b="1" dirty="0">
                <a:latin typeface="Century Gothic" pitchFamily="34" charset="0"/>
              </a:rPr>
              <a:t>mila presenze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 dirty="0">
                <a:latin typeface="Century Gothic" pitchFamily="34" charset="0"/>
              </a:rPr>
              <a:t>Sia gli </a:t>
            </a:r>
            <a:r>
              <a:rPr lang="it-IT" sz="2000" b="1" dirty="0">
                <a:latin typeface="Century Gothic" pitchFamily="34" charset="0"/>
              </a:rPr>
              <a:t>italiani</a:t>
            </a:r>
            <a:r>
              <a:rPr lang="it-IT" sz="2000" dirty="0">
                <a:latin typeface="Century Gothic" pitchFamily="34" charset="0"/>
              </a:rPr>
              <a:t> che gli </a:t>
            </a:r>
            <a:r>
              <a:rPr lang="it-IT" sz="2000" b="1" dirty="0">
                <a:latin typeface="Century Gothic" pitchFamily="34" charset="0"/>
              </a:rPr>
              <a:t>stranieri</a:t>
            </a:r>
            <a:r>
              <a:rPr lang="it-IT" sz="2000" dirty="0">
                <a:latin typeface="Century Gothic" pitchFamily="34" charset="0"/>
              </a:rPr>
              <a:t> sono </a:t>
            </a:r>
            <a:r>
              <a:rPr lang="it-IT" sz="2000" b="1" dirty="0">
                <a:latin typeface="Century Gothic" pitchFamily="34" charset="0"/>
              </a:rPr>
              <a:t>attesi in calo</a:t>
            </a:r>
            <a:r>
              <a:rPr lang="it-IT" sz="2000" dirty="0">
                <a:latin typeface="Century Gothic" pitchFamily="34" charset="0"/>
              </a:rPr>
              <a:t>; per i primi si stima una </a:t>
            </a:r>
            <a:r>
              <a:rPr lang="it-IT" sz="2000" b="1" dirty="0">
                <a:latin typeface="Century Gothic" pitchFamily="34" charset="0"/>
              </a:rPr>
              <a:t>flessione</a:t>
            </a:r>
            <a:r>
              <a:rPr lang="it-IT" sz="2000" dirty="0">
                <a:latin typeface="Century Gothic" pitchFamily="34" charset="0"/>
              </a:rPr>
              <a:t> di circa </a:t>
            </a:r>
            <a:r>
              <a:rPr lang="it-IT" sz="2000" b="1" dirty="0">
                <a:latin typeface="Century Gothic" pitchFamily="34" charset="0"/>
              </a:rPr>
              <a:t>2.500 presenze </a:t>
            </a:r>
            <a:r>
              <a:rPr lang="it-IT" sz="2000" dirty="0">
                <a:latin typeface="Century Gothic" pitchFamily="34" charset="0"/>
              </a:rPr>
              <a:t>per i secondi di oltre </a:t>
            </a:r>
            <a:r>
              <a:rPr lang="it-IT" sz="2000" b="1" dirty="0">
                <a:latin typeface="Century Gothic" pitchFamily="34" charset="0"/>
              </a:rPr>
              <a:t>4 mila </a:t>
            </a:r>
            <a:r>
              <a:rPr lang="it-IT" sz="2000" b="1" dirty="0" smtClean="0">
                <a:latin typeface="Century Gothic" pitchFamily="34" charset="0"/>
              </a:rPr>
              <a:t>pernottamenti</a:t>
            </a:r>
            <a:endParaRPr lang="it-IT" sz="2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31750" y="98425"/>
            <a:ext cx="9067800" cy="1008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domanda agrituristica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nella città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Metropolitana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Firenze</a:t>
            </a:r>
            <a:endParaRPr lang="it-IT" sz="9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(Fonte Servizi Statistici della Direzione Sviluppo Economico Programmazione e Turismo)</a:t>
            </a:r>
            <a:endParaRPr lang="it-IT" sz="64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28739" name="Group 67"/>
          <p:cNvGraphicFramePr>
            <a:graphicFrameLocks noGrp="1"/>
          </p:cNvGraphicFramePr>
          <p:nvPr/>
        </p:nvGraphicFramePr>
        <p:xfrm>
          <a:off x="611188" y="1127125"/>
          <a:ext cx="7423150" cy="2947988"/>
        </p:xfrm>
        <a:graphic>
          <a:graphicData uri="http://schemas.openxmlformats.org/drawingml/2006/table">
            <a:tbl>
              <a:tblPr/>
              <a:tblGrid>
                <a:gridCol w="2540000"/>
                <a:gridCol w="971550"/>
                <a:gridCol w="1046162"/>
                <a:gridCol w="895350"/>
                <a:gridCol w="595313"/>
                <a:gridCol w="1374775"/>
              </a:tblGrid>
              <a:tr h="365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Area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Stima Anno 2014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Var. % 2014/2013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Arrivi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Presenze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Area Fiorentina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15.424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72.132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14,8%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Chianti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42.425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228.631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3,6%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Empolese – Valdelsa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35.261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227.757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-8,1%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Montagna Fiorentina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15.975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94.035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Mugello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13.021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57.938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-6,0%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Valdarno</a:t>
                      </a: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8.453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51.825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-1,1%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</a:tbl>
          </a:graphicData>
        </a:graphic>
      </p:graphicFrame>
      <p:sp>
        <p:nvSpPr>
          <p:cNvPr id="28735" name="CasellaDiTesto 5"/>
          <p:cNvSpPr txBox="1">
            <a:spLocks noChangeArrowheads="1"/>
          </p:cNvSpPr>
          <p:nvPr/>
        </p:nvSpPr>
        <p:spPr bwMode="auto">
          <a:xfrm>
            <a:off x="90488" y="4292600"/>
            <a:ext cx="88582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Il </a:t>
            </a:r>
            <a:r>
              <a:rPr lang="it-IT" sz="2000" b="1">
                <a:latin typeface="Century Gothic" pitchFamily="34" charset="0"/>
              </a:rPr>
              <a:t>62%</a:t>
            </a:r>
            <a:r>
              <a:rPr lang="it-IT" sz="2000">
                <a:latin typeface="Century Gothic" pitchFamily="34" charset="0"/>
              </a:rPr>
              <a:t> dei pernottamenti in agriturismo nelle aree del </a:t>
            </a:r>
            <a:r>
              <a:rPr lang="it-IT" sz="2000" b="1">
                <a:latin typeface="Century Gothic" pitchFamily="34" charset="0"/>
              </a:rPr>
              <a:t>Chianti</a:t>
            </a:r>
            <a:r>
              <a:rPr lang="it-IT" sz="2000">
                <a:latin typeface="Century Gothic" pitchFamily="34" charset="0"/>
              </a:rPr>
              <a:t> e dell’</a:t>
            </a:r>
            <a:r>
              <a:rPr lang="it-IT" sz="2000" b="1">
                <a:latin typeface="Century Gothic" pitchFamily="34" charset="0"/>
              </a:rPr>
              <a:t>Empolese – Valdelsa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La </a:t>
            </a:r>
            <a:r>
              <a:rPr lang="it-IT" sz="2000" b="1">
                <a:latin typeface="Century Gothic" pitchFamily="34" charset="0"/>
              </a:rPr>
              <a:t>durata</a:t>
            </a:r>
            <a:r>
              <a:rPr lang="it-IT" sz="2000">
                <a:latin typeface="Century Gothic" pitchFamily="34" charset="0"/>
              </a:rPr>
              <a:t> dei soggiorni aumenta nelle strutture dell’</a:t>
            </a:r>
            <a:r>
              <a:rPr lang="it-IT" sz="2000" b="1">
                <a:latin typeface="Century Gothic" pitchFamily="34" charset="0"/>
              </a:rPr>
              <a:t>Empolese – Valdelsa</a:t>
            </a:r>
            <a:r>
              <a:rPr lang="it-IT" sz="2000">
                <a:latin typeface="Century Gothic" pitchFamily="34" charset="0"/>
              </a:rPr>
              <a:t> e del </a:t>
            </a:r>
            <a:r>
              <a:rPr lang="it-IT" sz="2000" b="1">
                <a:latin typeface="Century Gothic" pitchFamily="34" charset="0"/>
              </a:rPr>
              <a:t>Valdarno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Il 2014 è stato </a:t>
            </a:r>
            <a:r>
              <a:rPr lang="it-IT" sz="2000" b="1">
                <a:latin typeface="Century Gothic" pitchFamily="34" charset="0"/>
              </a:rPr>
              <a:t>positivo</a:t>
            </a:r>
            <a:r>
              <a:rPr lang="it-IT" sz="2000">
                <a:latin typeface="Century Gothic" pitchFamily="34" charset="0"/>
              </a:rPr>
              <a:t> per l’</a:t>
            </a:r>
            <a:r>
              <a:rPr lang="it-IT" sz="2000" b="1">
                <a:latin typeface="Century Gothic" pitchFamily="34" charset="0"/>
              </a:rPr>
              <a:t>Area Fiorentina</a:t>
            </a:r>
            <a:r>
              <a:rPr lang="it-IT" sz="2000">
                <a:latin typeface="Century Gothic" pitchFamily="34" charset="0"/>
              </a:rPr>
              <a:t> e del </a:t>
            </a:r>
            <a:r>
              <a:rPr lang="it-IT" sz="2000" b="1">
                <a:latin typeface="Century Gothic" pitchFamily="34" charset="0"/>
              </a:rPr>
              <a:t>Chianti</a:t>
            </a:r>
            <a:r>
              <a:rPr lang="it-IT" sz="2000">
                <a:latin typeface="Century Gothic" pitchFamily="34" charset="0"/>
              </a:rPr>
              <a:t>, mentre ha chiuso in </a:t>
            </a:r>
            <a:r>
              <a:rPr lang="it-IT" sz="2000" b="1">
                <a:latin typeface="Century Gothic" pitchFamily="34" charset="0"/>
              </a:rPr>
              <a:t>calo</a:t>
            </a:r>
            <a:r>
              <a:rPr lang="it-IT" sz="2000">
                <a:latin typeface="Century Gothic" pitchFamily="34" charset="0"/>
              </a:rPr>
              <a:t> nell’</a:t>
            </a:r>
            <a:r>
              <a:rPr lang="it-IT" sz="2000" b="1">
                <a:latin typeface="Century Gothic" pitchFamily="34" charset="0"/>
              </a:rPr>
              <a:t>Empolese – Valdelsa</a:t>
            </a:r>
            <a:r>
              <a:rPr lang="it-IT" sz="2000">
                <a:latin typeface="Century Gothic" pitchFamily="34" charset="0"/>
              </a:rPr>
              <a:t> e nel </a:t>
            </a:r>
            <a:r>
              <a:rPr lang="it-IT" sz="2000" b="1">
                <a:latin typeface="Century Gothic" pitchFamily="34" charset="0"/>
              </a:rPr>
              <a:t>Mugello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4" name="Group 104"/>
          <p:cNvGraphicFramePr>
            <a:graphicFrameLocks noGrp="1"/>
          </p:cNvGraphicFramePr>
          <p:nvPr/>
        </p:nvGraphicFramePr>
        <p:xfrm>
          <a:off x="900113" y="1916113"/>
          <a:ext cx="8097837" cy="4231005"/>
        </p:xfrm>
        <a:graphic>
          <a:graphicData uri="http://schemas.openxmlformats.org/drawingml/2006/table">
            <a:tbl>
              <a:tblPr/>
              <a:tblGrid>
                <a:gridCol w="2001837"/>
                <a:gridCol w="1309688"/>
                <a:gridCol w="1154112"/>
                <a:gridCol w="1323975"/>
                <a:gridCol w="1154113"/>
                <a:gridCol w="1154112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Regione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 Aziende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 Letti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Regione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 Aziende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 Letti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Piemonte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Marche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Valle d'Aosta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Lazio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Lombardia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Abruzzo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Trentino-Alto Adige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Molise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460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Bolzano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10,4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Campania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460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Trento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Puglia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Veneto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Basilicata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Friuli-Venezia Giulia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Calabria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Liguria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Sicilia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Emilia-Romagna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Sardegna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Toscana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24,0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ITALIA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Umbria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58" name="Rettangolo 4"/>
          <p:cNvSpPr>
            <a:spLocks noChangeArrowheads="1"/>
          </p:cNvSpPr>
          <p:nvPr/>
        </p:nvSpPr>
        <p:spPr bwMode="auto">
          <a:xfrm>
            <a:off x="1547813" y="1336675"/>
            <a:ext cx="67833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300"/>
              </a:spcAft>
            </a:pPr>
            <a:r>
              <a:rPr lang="it-IT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Distribuzione delle aziende agrituristiche per regione</a:t>
            </a:r>
          </a:p>
        </p:txBody>
      </p:sp>
      <p:sp>
        <p:nvSpPr>
          <p:cNvPr id="15459" name="CasellaDiTesto 4"/>
          <p:cNvSpPr txBox="1">
            <a:spLocks noChangeArrowheads="1"/>
          </p:cNvSpPr>
          <p:nvPr/>
        </p:nvSpPr>
        <p:spPr bwMode="auto">
          <a:xfrm>
            <a:off x="250825" y="188913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entury Gothic" pitchFamily="34" charset="0"/>
              </a:rPr>
              <a:t>L’Agriturismo in Italia </a:t>
            </a:r>
            <a:r>
              <a:rPr lang="it-IT" sz="2000">
                <a:latin typeface="Century Gothic" pitchFamily="34" charset="0"/>
              </a:rPr>
              <a:t>(fonte Istat)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/>
          </p:cNvGraphicFramePr>
          <p:nvPr/>
        </p:nvGraphicFramePr>
        <p:xfrm>
          <a:off x="83227" y="16288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CasellaDiTesto 5"/>
          <p:cNvSpPr txBox="1">
            <a:spLocks noChangeArrowheads="1"/>
          </p:cNvSpPr>
          <p:nvPr/>
        </p:nvSpPr>
        <p:spPr bwMode="auto">
          <a:xfrm>
            <a:off x="250825" y="188913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entury Gothic" pitchFamily="34" charset="0"/>
              </a:rPr>
              <a:t>L’Agriturismo in Italia </a:t>
            </a:r>
            <a:r>
              <a:rPr lang="it-IT" sz="2000">
                <a:latin typeface="Century Gothic" pitchFamily="34" charset="0"/>
              </a:rPr>
              <a:t>(fonte Istat)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96" name="Group 88"/>
          <p:cNvGraphicFramePr>
            <a:graphicFrameLocks noGrp="1"/>
          </p:cNvGraphicFramePr>
          <p:nvPr/>
        </p:nvGraphicFramePr>
        <p:xfrm>
          <a:off x="1187450" y="966788"/>
          <a:ext cx="6697663" cy="3785616"/>
        </p:xfrm>
        <a:graphic>
          <a:graphicData uri="http://schemas.openxmlformats.org/drawingml/2006/table">
            <a:tbl>
              <a:tblPr/>
              <a:tblGrid>
                <a:gridCol w="1762125"/>
                <a:gridCol w="1698625"/>
                <a:gridCol w="1092200"/>
                <a:gridCol w="1214438"/>
                <a:gridCol w="930275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Provincia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N° strutture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N° Letti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Siena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1.174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16.714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Grosseto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1.017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12.049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Firenze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625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9.896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Arezzo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529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7.697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Pisa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430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6.011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Livorno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4.948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Lucca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2.246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Pistoia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1.780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Massa Carrara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887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TOSCANA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4.537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62.617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</a:tbl>
          </a:graphicData>
        </a:graphic>
      </p:graphicFrame>
      <p:sp>
        <p:nvSpPr>
          <p:cNvPr id="17489" name="CasellaDiTesto 1"/>
          <p:cNvSpPr txBox="1">
            <a:spLocks noChangeArrowheads="1"/>
          </p:cNvSpPr>
          <p:nvPr/>
        </p:nvSpPr>
        <p:spPr bwMode="auto">
          <a:xfrm>
            <a:off x="323850" y="4797425"/>
            <a:ext cx="84248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In Toscana circa </a:t>
            </a:r>
            <a:r>
              <a:rPr lang="it-IT" sz="2000" b="1">
                <a:latin typeface="Century Gothic" pitchFamily="34" charset="0"/>
              </a:rPr>
              <a:t>un esercizio ricettivo ogni tre </a:t>
            </a:r>
            <a:r>
              <a:rPr lang="it-IT" sz="2000">
                <a:latin typeface="Century Gothic" pitchFamily="34" charset="0"/>
              </a:rPr>
              <a:t>è un agriturismo</a:t>
            </a:r>
          </a:p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L’</a:t>
            </a:r>
            <a:r>
              <a:rPr lang="it-IT" sz="2000" b="1">
                <a:latin typeface="Century Gothic" pitchFamily="34" charset="0"/>
              </a:rPr>
              <a:t>11,7% dei posti letto</a:t>
            </a:r>
            <a:r>
              <a:rPr lang="it-IT" sz="2000">
                <a:latin typeface="Century Gothic" pitchFamily="34" charset="0"/>
              </a:rPr>
              <a:t> regionali sono offerti da agriturismo</a:t>
            </a:r>
          </a:p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Negli ultimi 3 anni il numero di aziende agrituristiche è cresciuto del </a:t>
            </a:r>
            <a:r>
              <a:rPr lang="it-IT" sz="2000" b="1">
                <a:latin typeface="Century Gothic" pitchFamily="34" charset="0"/>
              </a:rPr>
              <a:t>9,6%</a:t>
            </a:r>
            <a:r>
              <a:rPr lang="it-IT" sz="2000">
                <a:latin typeface="Century Gothic" pitchFamily="34" charset="0"/>
              </a:rPr>
              <a:t>, i posti letto del </a:t>
            </a:r>
            <a:r>
              <a:rPr lang="it-IT" sz="2000" b="1">
                <a:latin typeface="Century Gothic" pitchFamily="34" charset="0"/>
              </a:rPr>
              <a:t>17,1% </a:t>
            </a:r>
          </a:p>
        </p:txBody>
      </p:sp>
      <p:sp>
        <p:nvSpPr>
          <p:cNvPr id="17490" name="CasellaDiTesto 5"/>
          <p:cNvSpPr txBox="1">
            <a:spLocks noChangeArrowheads="1"/>
          </p:cNvSpPr>
          <p:nvPr/>
        </p:nvSpPr>
        <p:spPr bwMode="auto">
          <a:xfrm>
            <a:off x="250825" y="188913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entury Gothic" pitchFamily="34" charset="0"/>
              </a:rPr>
              <a:t>L’Agriturismo in Toscana </a:t>
            </a:r>
            <a:r>
              <a:rPr lang="it-IT" sz="2000">
                <a:latin typeface="Century Gothic" pitchFamily="34" charset="0"/>
              </a:rPr>
              <a:t>(fonte Regione Toscana)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DiTesto 23"/>
          <p:cNvSpPr txBox="1"/>
          <p:nvPr/>
        </p:nvSpPr>
        <p:spPr>
          <a:xfrm>
            <a:off x="204788" y="981075"/>
            <a:ext cx="8831262" cy="5965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400" dirty="0">
                <a:latin typeface="+mn-lt"/>
              </a:rPr>
              <a:t>Modelli di sviluppo regionali …</a:t>
            </a:r>
          </a:p>
          <a:p>
            <a:pPr marL="342900" indent="-342900" fontAlgn="auto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"/>
              <a:defRPr/>
            </a:pPr>
            <a:r>
              <a:rPr lang="it-IT" sz="2400" b="1" dirty="0">
                <a:latin typeface="+mn-lt"/>
              </a:rPr>
              <a:t>Siena, Firenze, Arezzo e Pisa </a:t>
            </a:r>
            <a:r>
              <a:rPr lang="it-IT" sz="2400" dirty="0">
                <a:latin typeface="+mn-lt"/>
              </a:rPr>
              <a:t>rappresentano un modello di agriturismo «</a:t>
            </a:r>
            <a:r>
              <a:rPr lang="it-IT" sz="2400" b="1" dirty="0">
                <a:latin typeface="+mn-lt"/>
              </a:rPr>
              <a:t>diffuso</a:t>
            </a:r>
            <a:r>
              <a:rPr lang="it-IT" sz="2400" dirty="0">
                <a:latin typeface="+mn-lt"/>
              </a:rPr>
              <a:t>», per una domanda </a:t>
            </a:r>
            <a:r>
              <a:rPr lang="it-IT" sz="2400" b="1" dirty="0">
                <a:latin typeface="+mn-lt"/>
              </a:rPr>
              <a:t>straniera</a:t>
            </a:r>
            <a:r>
              <a:rPr lang="it-IT" sz="2400" dirty="0">
                <a:latin typeface="+mn-lt"/>
              </a:rPr>
              <a:t> e con </a:t>
            </a:r>
            <a:r>
              <a:rPr lang="it-IT" sz="2400" b="1" dirty="0">
                <a:latin typeface="+mn-lt"/>
              </a:rPr>
              <a:t>forti connessioni</a:t>
            </a:r>
            <a:r>
              <a:rPr lang="it-IT" sz="2400" dirty="0">
                <a:latin typeface="+mn-lt"/>
              </a:rPr>
              <a:t> al turismo d’</a:t>
            </a:r>
            <a:r>
              <a:rPr lang="it-IT" sz="2400" b="1" dirty="0">
                <a:latin typeface="+mn-lt"/>
              </a:rPr>
              <a:t>arte e cultura</a:t>
            </a:r>
          </a:p>
          <a:p>
            <a:pPr marL="342900" indent="-342900" fontAlgn="auto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"/>
              <a:defRPr/>
            </a:pPr>
            <a:r>
              <a:rPr lang="it-IT" sz="2400" b="1" dirty="0">
                <a:latin typeface="+mn-lt"/>
              </a:rPr>
              <a:t>Grosseto</a:t>
            </a:r>
            <a:r>
              <a:rPr lang="it-IT" sz="2400" dirty="0">
                <a:latin typeface="+mn-lt"/>
              </a:rPr>
              <a:t> offre un modello con </a:t>
            </a:r>
            <a:r>
              <a:rPr lang="it-IT" sz="2400" b="1" dirty="0">
                <a:latin typeface="+mn-lt"/>
              </a:rPr>
              <a:t>legami trasversali </a:t>
            </a:r>
            <a:r>
              <a:rPr lang="it-IT" sz="2400" dirty="0">
                <a:latin typeface="+mn-lt"/>
              </a:rPr>
              <a:t>al turismo </a:t>
            </a:r>
            <a:r>
              <a:rPr lang="it-IT" sz="2400" b="1" dirty="0">
                <a:latin typeface="+mn-lt"/>
              </a:rPr>
              <a:t>ambientale, balneare, termale, montano e d’arte</a:t>
            </a:r>
          </a:p>
          <a:p>
            <a:pPr marL="342900" indent="-342900" fontAlgn="auto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"/>
              <a:defRPr/>
            </a:pPr>
            <a:r>
              <a:rPr lang="it-IT" sz="2400" dirty="0">
                <a:latin typeface="+mn-lt"/>
              </a:rPr>
              <a:t>Nelle rimanenti province l’offerta agrituristica è </a:t>
            </a:r>
            <a:r>
              <a:rPr lang="it-IT" sz="2400" b="1" dirty="0">
                <a:latin typeface="+mn-lt"/>
              </a:rPr>
              <a:t>meno sviluppata</a:t>
            </a:r>
            <a:r>
              <a:rPr lang="it-IT" sz="2400" dirty="0">
                <a:latin typeface="+mn-lt"/>
              </a:rPr>
              <a:t>, </a:t>
            </a:r>
            <a:r>
              <a:rPr lang="it-IT" sz="2400" b="1" dirty="0">
                <a:latin typeface="+mn-lt"/>
              </a:rPr>
              <a:t>meno dinamica ed omogenea</a:t>
            </a:r>
            <a:r>
              <a:rPr lang="it-IT" sz="2400" dirty="0">
                <a:latin typeface="+mn-lt"/>
              </a:rPr>
              <a:t>, anche a causa di una superficie agricola e forestale meno estesa</a:t>
            </a:r>
          </a:p>
        </p:txBody>
      </p:sp>
      <p:sp>
        <p:nvSpPr>
          <p:cNvPr id="18434" name="CasellaDiTesto 4"/>
          <p:cNvSpPr txBox="1">
            <a:spLocks noChangeArrowheads="1"/>
          </p:cNvSpPr>
          <p:nvPr/>
        </p:nvSpPr>
        <p:spPr bwMode="auto">
          <a:xfrm>
            <a:off x="250825" y="188913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entury Gothic" pitchFamily="34" charset="0"/>
              </a:rPr>
              <a:t>L’Agriturismo in Toscana</a:t>
            </a:r>
            <a:endParaRPr lang="it-IT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76200" y="98425"/>
            <a:ext cx="8964613" cy="1008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1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L’agriturismo nella città </a:t>
            </a:r>
            <a:r>
              <a:rPr lang="it-IT" sz="1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Metropolitana </a:t>
            </a:r>
            <a:r>
              <a:rPr lang="it-IT" sz="1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t-IT" sz="1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Firenze</a:t>
            </a:r>
            <a:endParaRPr lang="it-IT" sz="11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(Fonte Servizi Statistici della Direzione Sviluppo Economico Programmazione e Turismo)</a:t>
            </a:r>
            <a:endParaRPr lang="it-IT" sz="64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9458" name="CasellaDiTesto 6"/>
          <p:cNvSpPr txBox="1">
            <a:spLocks noChangeArrowheads="1"/>
          </p:cNvSpPr>
          <p:nvPr/>
        </p:nvSpPr>
        <p:spPr bwMode="auto">
          <a:xfrm>
            <a:off x="179388" y="4092575"/>
            <a:ext cx="87169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Circa </a:t>
            </a:r>
            <a:r>
              <a:rPr lang="it-IT" sz="2000" b="1">
                <a:latin typeface="Century Gothic" pitchFamily="34" charset="0"/>
              </a:rPr>
              <a:t>un esercizio ricettivo ogni cinque </a:t>
            </a:r>
            <a:r>
              <a:rPr lang="it-IT" sz="2000">
                <a:latin typeface="Century Gothic" pitchFamily="34" charset="0"/>
              </a:rPr>
              <a:t>è un agriturismo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Il </a:t>
            </a:r>
            <a:r>
              <a:rPr lang="it-IT" sz="2000" b="1">
                <a:latin typeface="Century Gothic" pitchFamily="34" charset="0"/>
              </a:rPr>
              <a:t>12% dei posti letto </a:t>
            </a:r>
            <a:r>
              <a:rPr lang="it-IT" sz="2000">
                <a:latin typeface="Century Gothic" pitchFamily="34" charset="0"/>
              </a:rPr>
              <a:t>di tutte le strutture ricettive della Città Metropolitana sono offerti da agriturismo</a:t>
            </a:r>
            <a:endParaRPr lang="it-IT" sz="2000" b="1">
              <a:latin typeface="Century Gothic" pitchFamily="34" charset="0"/>
            </a:endParaRP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Mediamente si contano </a:t>
            </a:r>
            <a:r>
              <a:rPr lang="it-IT" sz="2000" b="1">
                <a:latin typeface="Century Gothic" pitchFamily="34" charset="0"/>
              </a:rPr>
              <a:t>16,6 posti letto e 8,4 camere </a:t>
            </a:r>
            <a:r>
              <a:rPr lang="it-IT" sz="2000">
                <a:latin typeface="Century Gothic" pitchFamily="34" charset="0"/>
              </a:rPr>
              <a:t>per esercizio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Negli ultimi 12 mesi il numero di aziende agrituristiche nella Città Metropolitana è cresciuto di </a:t>
            </a:r>
            <a:r>
              <a:rPr lang="it-IT" sz="2000" b="1">
                <a:latin typeface="Century Gothic" pitchFamily="34" charset="0"/>
              </a:rPr>
              <a:t>21 unità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250825" y="1412875"/>
            <a:ext cx="4897438" cy="230346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656 alloggi agrituristici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10.892 letti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5.492 camere</a:t>
            </a:r>
          </a:p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Dicembre 2014</a:t>
            </a:r>
          </a:p>
        </p:txBody>
      </p:sp>
      <p:graphicFrame>
        <p:nvGraphicFramePr>
          <p:cNvPr id="19482" name="Group 26"/>
          <p:cNvGraphicFramePr>
            <a:graphicFrameLocks noGrp="1"/>
          </p:cNvGraphicFramePr>
          <p:nvPr/>
        </p:nvGraphicFramePr>
        <p:xfrm>
          <a:off x="5651500" y="2554288"/>
          <a:ext cx="3317875" cy="946404"/>
        </p:xfrm>
        <a:graphic>
          <a:graphicData uri="http://schemas.openxmlformats.org/drawingml/2006/table">
            <a:tbl>
              <a:tblPr/>
              <a:tblGrid>
                <a:gridCol w="1152525"/>
                <a:gridCol w="1073150"/>
                <a:gridCol w="10922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Var. ass.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Var.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Esercizi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+21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+3,3%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Posti letto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+789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+7,8%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</a:tbl>
          </a:graphicData>
        </a:graphic>
      </p:graphicFrame>
      <p:sp>
        <p:nvSpPr>
          <p:cNvPr id="19478" name="CasellaDiTesto 8"/>
          <p:cNvSpPr txBox="1">
            <a:spLocks noChangeArrowheads="1"/>
          </p:cNvSpPr>
          <p:nvPr/>
        </p:nvSpPr>
        <p:spPr bwMode="auto">
          <a:xfrm>
            <a:off x="5580063" y="1835150"/>
            <a:ext cx="3316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Century Gothic" pitchFamily="34" charset="0"/>
              </a:rPr>
              <a:t>Evoluzione dell’offerta agrituristica nell’ultimo anno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8" name="Group 64"/>
          <p:cNvGraphicFramePr>
            <a:graphicFrameLocks noGrp="1"/>
          </p:cNvGraphicFramePr>
          <p:nvPr/>
        </p:nvGraphicFramePr>
        <p:xfrm>
          <a:off x="395288" y="1157288"/>
          <a:ext cx="7993062" cy="2208276"/>
        </p:xfrm>
        <a:graphic>
          <a:graphicData uri="http://schemas.openxmlformats.org/drawingml/2006/table">
            <a:tbl>
              <a:tblPr/>
              <a:tblGrid>
                <a:gridCol w="2540000"/>
                <a:gridCol w="971550"/>
                <a:gridCol w="1046162"/>
                <a:gridCol w="895350"/>
                <a:gridCol w="971550"/>
                <a:gridCol w="156845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Num.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Letti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Dim. media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Area Fiorentina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11,9%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1.006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9,2%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12,9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Chianti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27,1%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3.152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28,9%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17,7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Empolese – Valdelsa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28,7%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3.234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29,7%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17,2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Montagna Fiorentina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13,4%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1.504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13,8%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17,1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Mugello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14,5%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1.312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13,8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Valdarno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4,4%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684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23,6 letti/es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</a:tbl>
          </a:graphicData>
        </a:graphic>
      </p:graphicFrame>
      <p:sp>
        <p:nvSpPr>
          <p:cNvPr id="21563" name="CasellaDiTesto 8"/>
          <p:cNvSpPr txBox="1">
            <a:spLocks noChangeArrowheads="1"/>
          </p:cNvSpPr>
          <p:nvPr/>
        </p:nvSpPr>
        <p:spPr bwMode="auto">
          <a:xfrm>
            <a:off x="90488" y="3914775"/>
            <a:ext cx="885825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Più della metà degli agriturismi fiorentini (55,8%) sono situati nelle aree del </a:t>
            </a:r>
            <a:r>
              <a:rPr lang="it-IT" sz="2000" b="1">
                <a:latin typeface="Century Gothic" pitchFamily="34" charset="0"/>
              </a:rPr>
              <a:t>Chianti</a:t>
            </a:r>
            <a:r>
              <a:rPr lang="it-IT" sz="2000">
                <a:latin typeface="Century Gothic" pitchFamily="34" charset="0"/>
              </a:rPr>
              <a:t> e dell’</a:t>
            </a:r>
            <a:r>
              <a:rPr lang="it-IT" sz="2000" b="1">
                <a:latin typeface="Century Gothic" pitchFamily="34" charset="0"/>
              </a:rPr>
              <a:t>Empolese – Valdelsa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Le imprese del </a:t>
            </a:r>
            <a:r>
              <a:rPr lang="it-IT" sz="2000" b="1">
                <a:latin typeface="Century Gothic" pitchFamily="34" charset="0"/>
              </a:rPr>
              <a:t>Valdarno</a:t>
            </a:r>
            <a:r>
              <a:rPr lang="it-IT" sz="2000">
                <a:latin typeface="Century Gothic" pitchFamily="34" charset="0"/>
              </a:rPr>
              <a:t> mostrano una dimensione media più alta (23,6 letti per esercizio)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Nel corso del 2014 l’offerta agrituristica è </a:t>
            </a:r>
            <a:r>
              <a:rPr lang="it-IT" sz="2000" b="1">
                <a:latin typeface="Century Gothic" pitchFamily="34" charset="0"/>
              </a:rPr>
              <a:t>cresciuta in tutte le aree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L’incremento maggiore si è avuto nell’</a:t>
            </a:r>
            <a:r>
              <a:rPr lang="it-IT" sz="2000" b="1">
                <a:latin typeface="Century Gothic" pitchFamily="34" charset="0"/>
              </a:rPr>
              <a:t>Area Fiorentina </a:t>
            </a:r>
            <a:r>
              <a:rPr lang="it-IT" sz="2000">
                <a:latin typeface="Century Gothic" pitchFamily="34" charset="0"/>
              </a:rPr>
              <a:t>(+7 strutture)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76200" y="-77788"/>
            <a:ext cx="8964613" cy="1008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1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L’agriturismo nella città </a:t>
            </a:r>
            <a:r>
              <a:rPr lang="it-IT" sz="1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Metropolitana </a:t>
            </a:r>
            <a:r>
              <a:rPr lang="it-IT" sz="11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t-IT" sz="1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Firenze</a:t>
            </a:r>
            <a:endParaRPr lang="it-IT" sz="11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(Fonte Servizi Statistici della Direzione Sviluppo Economico Programmazione e Turismo)</a:t>
            </a:r>
            <a:endParaRPr lang="it-IT" sz="64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3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78280"/>
              </p:ext>
            </p:extLst>
          </p:nvPr>
        </p:nvGraphicFramePr>
        <p:xfrm>
          <a:off x="1201738" y="981075"/>
          <a:ext cx="6697662" cy="3785616"/>
        </p:xfrm>
        <a:graphic>
          <a:graphicData uri="http://schemas.openxmlformats.org/drawingml/2006/table">
            <a:tbl>
              <a:tblPr/>
              <a:tblGrid>
                <a:gridCol w="1762125"/>
                <a:gridCol w="1320800"/>
                <a:gridCol w="1470025"/>
                <a:gridCol w="1214437"/>
                <a:gridCol w="930275"/>
              </a:tblGrid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Provincia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Arrivi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Presenze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Val. %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Siena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198.669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916.892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Firenze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124.935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739.017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Grosseto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134.514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624.284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Pisa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59.333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320.904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Arezzo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53.550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295.853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Livorno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41.476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260.574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Lucca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21.521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130.887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Pistoia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20.746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92.418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Massa Carrara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7.244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24.580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Prato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3.794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21.470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TOSCANA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665.782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3.426.879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</a:tbl>
          </a:graphicData>
        </a:graphic>
      </p:graphicFrame>
      <p:sp>
        <p:nvSpPr>
          <p:cNvPr id="23633" name="CasellaDiTesto 1"/>
          <p:cNvSpPr txBox="1">
            <a:spLocks noChangeArrowheads="1"/>
          </p:cNvSpPr>
          <p:nvPr/>
        </p:nvSpPr>
        <p:spPr bwMode="auto">
          <a:xfrm>
            <a:off x="323850" y="4797425"/>
            <a:ext cx="84248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 dirty="0" smtClean="0">
                <a:latin typeface="Century Gothic" pitchFamily="34" charset="0"/>
              </a:rPr>
              <a:t>L’</a:t>
            </a:r>
            <a:r>
              <a:rPr lang="it-IT" sz="2000" b="1" dirty="0" smtClean="0">
                <a:latin typeface="Century Gothic" pitchFamily="34" charset="0"/>
              </a:rPr>
              <a:t>8,0% </a:t>
            </a:r>
            <a:r>
              <a:rPr lang="it-IT" sz="2000" dirty="0">
                <a:latin typeface="Century Gothic" pitchFamily="34" charset="0"/>
              </a:rPr>
              <a:t>dei pernottamenti totali in agriturismo</a:t>
            </a:r>
          </a:p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 dirty="0">
                <a:latin typeface="Century Gothic" pitchFamily="34" charset="0"/>
              </a:rPr>
              <a:t>Dal 2010 al 2013 le </a:t>
            </a:r>
            <a:r>
              <a:rPr lang="it-IT" sz="2000" b="1" dirty="0">
                <a:latin typeface="Century Gothic" pitchFamily="34" charset="0"/>
              </a:rPr>
              <a:t>presenze</a:t>
            </a:r>
            <a:r>
              <a:rPr lang="it-IT" sz="2000" dirty="0">
                <a:latin typeface="Century Gothic" pitchFamily="34" charset="0"/>
              </a:rPr>
              <a:t> sono </a:t>
            </a:r>
            <a:r>
              <a:rPr lang="it-IT" sz="2000" b="1" dirty="0">
                <a:latin typeface="Century Gothic" pitchFamily="34" charset="0"/>
              </a:rPr>
              <a:t>cresciute del 12,4%</a:t>
            </a:r>
          </a:p>
          <a:p>
            <a:pPr marL="342900" indent="-342900">
              <a:lnSpc>
                <a:spcPct val="150000"/>
              </a:lnSpc>
              <a:buFont typeface="Webdings" pitchFamily="18" charset="2"/>
              <a:buChar char=""/>
            </a:pPr>
            <a:r>
              <a:rPr lang="it-IT" sz="2000" dirty="0">
                <a:latin typeface="Century Gothic" pitchFamily="34" charset="0"/>
              </a:rPr>
              <a:t>Le presenze degli </a:t>
            </a:r>
            <a:r>
              <a:rPr lang="it-IT" sz="2000" b="1" dirty="0">
                <a:latin typeface="Century Gothic" pitchFamily="34" charset="0"/>
              </a:rPr>
              <a:t>italiani</a:t>
            </a:r>
            <a:r>
              <a:rPr lang="it-IT" sz="2000" dirty="0">
                <a:latin typeface="Century Gothic" pitchFamily="34" charset="0"/>
              </a:rPr>
              <a:t> sono </a:t>
            </a:r>
            <a:r>
              <a:rPr lang="it-IT" sz="2000" b="1" dirty="0">
                <a:latin typeface="Century Gothic" pitchFamily="34" charset="0"/>
              </a:rPr>
              <a:t>aumentate</a:t>
            </a:r>
            <a:r>
              <a:rPr lang="it-IT" sz="2000" dirty="0">
                <a:latin typeface="Century Gothic" pitchFamily="34" charset="0"/>
              </a:rPr>
              <a:t> dello </a:t>
            </a:r>
            <a:r>
              <a:rPr lang="it-IT" sz="2000" b="1" dirty="0">
                <a:latin typeface="Century Gothic" pitchFamily="34" charset="0"/>
              </a:rPr>
              <a:t>0,7%, </a:t>
            </a:r>
            <a:r>
              <a:rPr lang="it-IT" sz="2000" dirty="0">
                <a:latin typeface="Century Gothic" pitchFamily="34" charset="0"/>
              </a:rPr>
              <a:t>quelle degli </a:t>
            </a:r>
            <a:r>
              <a:rPr lang="it-IT" sz="2000" b="1" dirty="0">
                <a:latin typeface="Century Gothic" pitchFamily="34" charset="0"/>
              </a:rPr>
              <a:t>stranieri</a:t>
            </a:r>
            <a:r>
              <a:rPr lang="it-IT" sz="2000" dirty="0">
                <a:latin typeface="Century Gothic" pitchFamily="34" charset="0"/>
              </a:rPr>
              <a:t> del </a:t>
            </a:r>
            <a:r>
              <a:rPr lang="it-IT" sz="2000" b="1" dirty="0">
                <a:latin typeface="Century Gothic" pitchFamily="34" charset="0"/>
              </a:rPr>
              <a:t>18,8%</a:t>
            </a:r>
          </a:p>
        </p:txBody>
      </p:sp>
      <p:sp>
        <p:nvSpPr>
          <p:cNvPr id="23634" name="CasellaDiTesto 5"/>
          <p:cNvSpPr txBox="1">
            <a:spLocks noChangeArrowheads="1"/>
          </p:cNvSpPr>
          <p:nvPr/>
        </p:nvSpPr>
        <p:spPr bwMode="auto">
          <a:xfrm>
            <a:off x="217488" y="44450"/>
            <a:ext cx="701833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entury Gothic" pitchFamily="34" charset="0"/>
              </a:rPr>
              <a:t>La domanda agrituristica in Toscana</a:t>
            </a:r>
          </a:p>
          <a:p>
            <a:r>
              <a:rPr lang="it-IT" b="1">
                <a:latin typeface="Century Gothic" pitchFamily="34" charset="0"/>
              </a:rPr>
              <a:t> </a:t>
            </a:r>
            <a:r>
              <a:rPr lang="it-IT">
                <a:latin typeface="Century Gothic" pitchFamily="34" charset="0"/>
              </a:rPr>
              <a:t>(fonte Regione Toscana – Anno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asellaDiTesto 6"/>
          <p:cNvSpPr txBox="1">
            <a:spLocks noChangeArrowheads="1"/>
          </p:cNvSpPr>
          <p:nvPr/>
        </p:nvSpPr>
        <p:spPr bwMode="auto">
          <a:xfrm>
            <a:off x="179388" y="3933825"/>
            <a:ext cx="87137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Il </a:t>
            </a:r>
            <a:r>
              <a:rPr lang="it-IT" sz="2000" b="1">
                <a:latin typeface="Century Gothic" pitchFamily="34" charset="0"/>
              </a:rPr>
              <a:t>2,7%</a:t>
            </a:r>
            <a:r>
              <a:rPr lang="it-IT" sz="2000">
                <a:latin typeface="Century Gothic" pitchFamily="34" charset="0"/>
              </a:rPr>
              <a:t> degli </a:t>
            </a:r>
            <a:r>
              <a:rPr lang="it-IT" sz="2000" b="1">
                <a:latin typeface="Century Gothic" pitchFamily="34" charset="0"/>
              </a:rPr>
              <a:t>arrivi</a:t>
            </a:r>
            <a:r>
              <a:rPr lang="it-IT" sz="2000">
                <a:latin typeface="Century Gothic" pitchFamily="34" charset="0"/>
              </a:rPr>
              <a:t> e il </a:t>
            </a:r>
            <a:r>
              <a:rPr lang="it-IT" sz="2000" b="1">
                <a:latin typeface="Century Gothic" pitchFamily="34" charset="0"/>
              </a:rPr>
              <a:t>5,6%</a:t>
            </a:r>
            <a:r>
              <a:rPr lang="it-IT" sz="2000">
                <a:latin typeface="Century Gothic" pitchFamily="34" charset="0"/>
              </a:rPr>
              <a:t> delle </a:t>
            </a:r>
            <a:r>
              <a:rPr lang="it-IT" sz="2000" b="1">
                <a:latin typeface="Century Gothic" pitchFamily="34" charset="0"/>
              </a:rPr>
              <a:t>presenze</a:t>
            </a:r>
            <a:r>
              <a:rPr lang="it-IT" sz="2000">
                <a:latin typeface="Century Gothic" pitchFamily="34" charset="0"/>
              </a:rPr>
              <a:t> stimate per l’anno 2014 in tutta la Città Metropolitana riguardano gli agriturismi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Circa </a:t>
            </a:r>
            <a:r>
              <a:rPr lang="it-IT" sz="2000" b="1">
                <a:latin typeface="Century Gothic" pitchFamily="34" charset="0"/>
              </a:rPr>
              <a:t>145 mila </a:t>
            </a:r>
            <a:r>
              <a:rPr lang="it-IT" sz="2000">
                <a:latin typeface="Century Gothic" pitchFamily="34" charset="0"/>
              </a:rPr>
              <a:t>pernottamenti</a:t>
            </a:r>
            <a:r>
              <a:rPr lang="it-IT" sz="2000" b="1">
                <a:latin typeface="Century Gothic" pitchFamily="34" charset="0"/>
              </a:rPr>
              <a:t> </a:t>
            </a:r>
            <a:r>
              <a:rPr lang="it-IT" sz="2000">
                <a:latin typeface="Century Gothic" pitchFamily="34" charset="0"/>
              </a:rPr>
              <a:t>sono stati trascorsi da </a:t>
            </a:r>
            <a:r>
              <a:rPr lang="it-IT" sz="2400" b="1">
                <a:latin typeface="Century Gothic" pitchFamily="34" charset="0"/>
              </a:rPr>
              <a:t>turisti italiani </a:t>
            </a:r>
            <a:r>
              <a:rPr lang="it-IT" sz="2000" b="1">
                <a:latin typeface="Century Gothic" pitchFamily="34" charset="0"/>
              </a:rPr>
              <a:t>(19,9%); </a:t>
            </a:r>
            <a:r>
              <a:rPr lang="it-IT" sz="2000">
                <a:latin typeface="Century Gothic" pitchFamily="34" charset="0"/>
              </a:rPr>
              <a:t>la loro </a:t>
            </a:r>
            <a:r>
              <a:rPr lang="it-IT" sz="2000" b="1">
                <a:latin typeface="Century Gothic" pitchFamily="34" charset="0"/>
              </a:rPr>
              <a:t>permanenza media </a:t>
            </a:r>
            <a:r>
              <a:rPr lang="it-IT" sz="2000">
                <a:latin typeface="Century Gothic" pitchFamily="34" charset="0"/>
              </a:rPr>
              <a:t>è stata di </a:t>
            </a:r>
            <a:r>
              <a:rPr lang="it-IT" sz="2000" b="1">
                <a:latin typeface="Century Gothic" pitchFamily="34" charset="0"/>
              </a:rPr>
              <a:t>3,8 notti</a:t>
            </a:r>
          </a:p>
          <a:p>
            <a:pPr marL="342900" indent="-342900">
              <a:lnSpc>
                <a:spcPts val="3000"/>
              </a:lnSpc>
              <a:spcAft>
                <a:spcPts val="600"/>
              </a:spcAft>
              <a:buFont typeface="Webdings" pitchFamily="18" charset="2"/>
              <a:buChar char=""/>
            </a:pPr>
            <a:r>
              <a:rPr lang="it-IT" sz="2000">
                <a:latin typeface="Century Gothic" pitchFamily="34" charset="0"/>
              </a:rPr>
              <a:t>I pernottamenti degli </a:t>
            </a:r>
            <a:r>
              <a:rPr lang="it-IT" sz="2400" b="1">
                <a:latin typeface="Century Gothic" pitchFamily="34" charset="0"/>
              </a:rPr>
              <a:t>stranieri</a:t>
            </a:r>
            <a:r>
              <a:rPr lang="it-IT" sz="2000">
                <a:latin typeface="Century Gothic" pitchFamily="34" charset="0"/>
              </a:rPr>
              <a:t> sono stati circa </a:t>
            </a:r>
            <a:r>
              <a:rPr lang="it-IT" sz="2000" b="1">
                <a:latin typeface="Century Gothic" pitchFamily="34" charset="0"/>
              </a:rPr>
              <a:t>586 mila (80,1%) </a:t>
            </a:r>
            <a:r>
              <a:rPr lang="it-IT" sz="2000">
                <a:latin typeface="Century Gothic" pitchFamily="34" charset="0"/>
              </a:rPr>
              <a:t>e hanno trascorso in media </a:t>
            </a:r>
            <a:r>
              <a:rPr lang="it-IT" sz="2000" b="1">
                <a:latin typeface="Century Gothic" pitchFamily="34" charset="0"/>
              </a:rPr>
              <a:t>6,3 notti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323850" y="1154113"/>
            <a:ext cx="4241800" cy="256222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Stima anno 2014 …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131 mila arrivi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732 mila presenze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"/>
              <a:defRPr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5,6 notti di </a:t>
            </a:r>
            <a:r>
              <a:rPr lang="it-IT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pm</a:t>
            </a:r>
            <a:endParaRPr lang="it-IT" sz="1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1750" y="98425"/>
            <a:ext cx="9067800" cy="100806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domanda agrituristica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nella città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Metropolitana </a:t>
            </a:r>
            <a:r>
              <a:rPr lang="it-IT" sz="9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t-IT" sz="9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Firenze</a:t>
            </a:r>
            <a:endParaRPr lang="it-IT" sz="9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it-IT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(Fonte Servizi Statistici della Direzione Sviluppo Economico Programmazione e Turismo)</a:t>
            </a:r>
            <a:endParaRPr lang="it-IT" sz="64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4580" name="CasellaDiTesto 9"/>
          <p:cNvSpPr txBox="1">
            <a:spLocks noChangeArrowheads="1"/>
          </p:cNvSpPr>
          <p:nvPr/>
        </p:nvSpPr>
        <p:spPr bwMode="auto">
          <a:xfrm>
            <a:off x="4932363" y="1773238"/>
            <a:ext cx="3316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>
                <a:latin typeface="Century Gothic" pitchFamily="34" charset="0"/>
              </a:rPr>
              <a:t>Valori ottenuti con dati completi fino ad ottobre e stime per novembre e dicembre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261</TotalTime>
  <Words>1157</Words>
  <Application>Microsoft Office PowerPoint</Application>
  <PresentationFormat>Presentazione su schermo (4:3)</PresentationFormat>
  <Paragraphs>351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Terra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aulainformatica</dc:creator>
  <cp:lastModifiedBy>aulainformatica</cp:lastModifiedBy>
  <cp:revision>45</cp:revision>
  <dcterms:created xsi:type="dcterms:W3CDTF">2015-01-27T13:36:58Z</dcterms:created>
  <dcterms:modified xsi:type="dcterms:W3CDTF">2015-01-29T09:31:39Z</dcterms:modified>
</cp:coreProperties>
</file>